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311" r:id="rId5"/>
    <p:sldId id="312" r:id="rId6"/>
    <p:sldId id="318" r:id="rId7"/>
    <p:sldId id="321" r:id="rId8"/>
    <p:sldId id="322" r:id="rId9"/>
    <p:sldId id="314" r:id="rId10"/>
    <p:sldId id="327" r:id="rId11"/>
    <p:sldId id="326" r:id="rId12"/>
    <p:sldId id="328" r:id="rId13"/>
    <p:sldId id="329" r:id="rId14"/>
    <p:sldId id="315" r:id="rId15"/>
    <p:sldId id="323" r:id="rId16"/>
    <p:sldId id="324" r:id="rId17"/>
    <p:sldId id="325" r:id="rId18"/>
    <p:sldId id="330" r:id="rId19"/>
    <p:sldId id="331" r:id="rId20"/>
    <p:sldId id="332" r:id="rId21"/>
    <p:sldId id="333" r:id="rId22"/>
    <p:sldId id="334" r:id="rId23"/>
    <p:sldId id="319" r:id="rId24"/>
    <p:sldId id="320" r:id="rId25"/>
    <p:sldId id="310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E1B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BE46B-0E17-4C86-BD8D-AED8833E945D}" type="datetimeFigureOut">
              <a:rPr lang="pl-PL"/>
              <a:pPr>
                <a:defRPr/>
              </a:pPr>
              <a:t>5/10/12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8882A6-6D8A-432B-B26D-E79D135B72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7320-C929-4EBA-9AAC-0CC004489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3E8B-F39F-43C5-98DE-E892D86FB7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40AF-037D-495E-A247-5AE2F4DC9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DDE9-F6B6-429F-984F-5914721B94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4A2EE-EE22-4146-980E-62F5D2F845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A2F6A-068B-46A0-9F2F-1FF13ACBA2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E006-9A71-4AED-97F0-BCE0D78EC3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D6A-5744-4E12-B556-E68D201122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F2B6-B406-4A27-9398-9EC0CD5884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830D-B2C4-4896-9EAE-2C1C35617B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7916-4791-4121-AE51-B7DED194CB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D716067-FC3E-4302-AA0C-7EB9E32596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1908175" y="2781300"/>
            <a:ext cx="523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>
                <a:solidFill>
                  <a:srgbClr val="1E1B5F"/>
                </a:solidFill>
              </a:rPr>
              <a:t>Marek Banaszkiewicz</a:t>
            </a:r>
          </a:p>
          <a:p>
            <a:pPr algn="ctr"/>
            <a:r>
              <a:rPr lang="pl-PL" sz="2400">
                <a:solidFill>
                  <a:srgbClr val="1E1B5F"/>
                </a:solidFill>
              </a:rPr>
              <a:t>CENTRUM BADAŃ KOSMICZNYCH</a:t>
            </a:r>
          </a:p>
          <a:p>
            <a:pPr algn="ctr"/>
            <a:r>
              <a:rPr lang="pl-PL" sz="2400">
                <a:solidFill>
                  <a:srgbClr val="1E1B5F"/>
                </a:solidFill>
              </a:rPr>
              <a:t>Polskiej Akademii Nauk</a:t>
            </a:r>
          </a:p>
        </p:txBody>
      </p:sp>
      <p:sp>
        <p:nvSpPr>
          <p:cNvPr id="3075" name="pole tekstowe 1"/>
          <p:cNvSpPr txBox="1">
            <a:spLocks noChangeArrowheads="1"/>
          </p:cNvSpPr>
          <p:nvPr/>
        </p:nvSpPr>
        <p:spPr bwMode="auto">
          <a:xfrm>
            <a:off x="1979613" y="981075"/>
            <a:ext cx="5256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dirty="0" smtClean="0"/>
              <a:t>GMES i Galileo – Europejskie programy kosmiczne w praktyce</a:t>
            </a:r>
            <a:endParaRPr lang="pl-PL" sz="3200" dirty="0"/>
          </a:p>
        </p:txBody>
      </p:sp>
      <p:pic>
        <p:nvPicPr>
          <p:cNvPr id="3076" name="Picture 5" descr="budynekc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149725"/>
            <a:ext cx="1860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F7320-C929-4EBA-9AAC-0CC0044894D8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Usługi Galileo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963172" cy="522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Nowe technologie: PPP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PPP: </a:t>
            </a:r>
            <a:r>
              <a:rPr lang="pl-PL" dirty="0" err="1" smtClean="0"/>
              <a:t>Precise</a:t>
            </a:r>
            <a:r>
              <a:rPr lang="pl-PL" dirty="0" smtClean="0"/>
              <a:t> Point </a:t>
            </a:r>
            <a:r>
              <a:rPr lang="pl-PL" dirty="0" err="1" smtClean="0"/>
              <a:t>Positioning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827584" y="2276872"/>
            <a:ext cx="7411219" cy="3969732"/>
            <a:chOff x="827584" y="2420888"/>
            <a:chExt cx="7411219" cy="3969732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2420888"/>
              <a:ext cx="7411219" cy="3950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7"/>
            <p:cNvSpPr txBox="1"/>
            <p:nvPr/>
          </p:nvSpPr>
          <p:spPr>
            <a:xfrm>
              <a:off x="6300192" y="602128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Źródło: FUGRO</a:t>
              </a:r>
              <a:endParaRPr lang="en-US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99592" y="2348880"/>
            <a:ext cx="5769496" cy="3925552"/>
            <a:chOff x="899592" y="2348880"/>
            <a:chExt cx="5769496" cy="3925552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2348880"/>
              <a:ext cx="5769496" cy="3925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rostokąt 10"/>
            <p:cNvSpPr/>
            <p:nvPr/>
          </p:nvSpPr>
          <p:spPr>
            <a:xfrm>
              <a:off x="4788024" y="587727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Źródło: FUGRO</a:t>
              </a:r>
              <a:endParaRPr lang="en-US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403648" y="2348880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Dokładność pozycjonowania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Polskie odbiorniki transferu czasu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5112568" cy="4524375"/>
          </a:xfrm>
        </p:spPr>
        <p:txBody>
          <a:bodyPr/>
          <a:lstStyle/>
          <a:p>
            <a:r>
              <a:rPr lang="pl-PL" dirty="0" smtClean="0"/>
              <a:t>Konstrukcja </a:t>
            </a:r>
            <a:r>
              <a:rPr lang="pl-PL" dirty="0" err="1" smtClean="0"/>
              <a:t>dr</a:t>
            </a:r>
            <a:r>
              <a:rPr lang="pl-PL" dirty="0" smtClean="0"/>
              <a:t>. Jerzego Nawrockiego z Obserwatorium CBK w Borowcu</a:t>
            </a:r>
          </a:p>
          <a:p>
            <a:r>
              <a:rPr lang="pl-PL" dirty="0" smtClean="0"/>
              <a:t>Używane przez wszystkie renomowane laboratoria czasu na świecie 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C8AA9DB-081F-4669-A5DB-4D704A4959C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220072" y="2132856"/>
          <a:ext cx="3643312" cy="3160713"/>
        </p:xfrm>
        <a:graphic>
          <a:graphicData uri="http://schemas.openxmlformats.org/presentationml/2006/ole">
            <p:oleObj spid="_x0000_s27650" name="CorelPhotoPaint.Image.11" r:id="rId3" imgW="4184558" imgH="3645415" progId="">
              <p:embed/>
            </p:oleObj>
          </a:graphicData>
        </a:graphic>
      </p:graphicFrame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TTS_jonoson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F7320-C929-4EBA-9AAC-0CC0044894D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Programy europejskie: GMES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l-PL" sz="2400" dirty="0" smtClean="0"/>
              <a:t>Drugi flagowy program europejskiego programu kosmicznego</a:t>
            </a:r>
          </a:p>
          <a:p>
            <a:r>
              <a:rPr lang="pl-PL" sz="2400" dirty="0" smtClean="0"/>
              <a:t>Rozwijany od końca lat 90-tych</a:t>
            </a:r>
          </a:p>
          <a:p>
            <a:r>
              <a:rPr lang="pl-PL" sz="2400" dirty="0" smtClean="0"/>
              <a:t>Koordynowany przez KE (DG </a:t>
            </a:r>
            <a:r>
              <a:rPr lang="pl-PL" sz="2400" dirty="0" err="1" smtClean="0"/>
              <a:t>Enterprise</a:t>
            </a:r>
            <a:r>
              <a:rPr lang="pl-PL" sz="2400" dirty="0" smtClean="0"/>
              <a:t>), przy udziale państw członkowskich (GMES </a:t>
            </a:r>
            <a:r>
              <a:rPr lang="pl-PL" sz="2400" dirty="0" err="1" smtClean="0"/>
              <a:t>Committee</a:t>
            </a:r>
            <a:r>
              <a:rPr lang="pl-PL" sz="2400" dirty="0" smtClean="0"/>
              <a:t>), technicznie nadzorowany przez ESA, EEA i EUMETSAT, realizowany przez przemysł UE i jej sferę badawczą</a:t>
            </a:r>
          </a:p>
          <a:p>
            <a:r>
              <a:rPr lang="pl-PL" sz="2400" dirty="0" smtClean="0"/>
              <a:t>Polski udział: wiele instytucji w projektach 6 i 7 PR, kilka przedsiębiorstw w PECS</a:t>
            </a:r>
          </a:p>
          <a:p>
            <a:r>
              <a:rPr lang="pl-PL" sz="2400" dirty="0" smtClean="0"/>
              <a:t>Resort wiodący w Polsce: Ministerstwo Nauki i Szkolnictwa Wyższego</a:t>
            </a:r>
            <a:endParaRPr lang="en-US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 dokumentów KE …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/>
              <a:t>GMES to inicjatywa UE, która dotyczy </a:t>
            </a:r>
            <a:r>
              <a:rPr lang="pl-PL" sz="2000">
                <a:solidFill>
                  <a:schemeClr val="hlink"/>
                </a:solidFill>
              </a:rPr>
              <a:t>obserwacji Ziemi</a:t>
            </a:r>
            <a:r>
              <a:rPr lang="pl-PL" sz="2000"/>
              <a:t>. Europa postanowiła rozwijać własną </a:t>
            </a:r>
            <a:r>
              <a:rPr lang="pl-PL" sz="2000">
                <a:solidFill>
                  <a:schemeClr val="hlink"/>
                </a:solidFill>
              </a:rPr>
              <a:t>operacyjną zdolność</a:t>
            </a:r>
            <a:r>
              <a:rPr lang="pl-PL" sz="2000"/>
              <a:t> obserwacji Ziemi, odzwierciedlającą rosnącą odpowiedzialność UE zarówno na scenie europejskiej, jak i światowej. Stworzenie takiego systemu oznacza </a:t>
            </a:r>
            <a:r>
              <a:rPr lang="pl-PL" sz="2000">
                <a:solidFill>
                  <a:schemeClr val="hlink"/>
                </a:solidFill>
              </a:rPr>
              <a:t>strategiczny wybór UE o trwałych skutkach dla dalszego politycznego, gospodarczego, społecznego i naukowego rozwoju UE</a:t>
            </a:r>
            <a:r>
              <a:rPr lang="pl-PL" sz="2000"/>
              <a:t> </a:t>
            </a:r>
          </a:p>
          <a:p>
            <a:r>
              <a:rPr lang="pl-PL" sz="2000"/>
              <a:t>Ogólne cele GMESu</a:t>
            </a:r>
          </a:p>
          <a:p>
            <a:pPr lvl="1"/>
            <a:r>
              <a:rPr lang="pl-PL" sz="1800"/>
              <a:t>Stworzenie podstaw do trwałych usług obserwacji Ziemi dostosowanych do potrzeb użytkowników (w tym decydentów)</a:t>
            </a:r>
          </a:p>
          <a:p>
            <a:pPr lvl="1"/>
            <a:r>
              <a:rPr lang="pl-PL" sz="1800"/>
              <a:t>Zapewnienie trwałości infrastruktury obserwacyjnej niezbędnej do świadczenia usług GMES</a:t>
            </a:r>
          </a:p>
          <a:p>
            <a:pPr lvl="1"/>
            <a:r>
              <a:rPr lang="pl-PL" sz="1800"/>
              <a:t>Stworzenie możliwości dla szerszego wykorzystywania źródeł informacji przez sektor prywatny (głównie MŚP)   </a:t>
            </a:r>
            <a:endParaRPr lang="en-US" sz="180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Struktura programu GMES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b="1" dirty="0">
                <a:solidFill>
                  <a:srgbClr val="0070C0"/>
                </a:solidFill>
              </a:rPr>
              <a:t>Komponent usługowy </a:t>
            </a:r>
            <a:r>
              <a:rPr lang="pl-PL" sz="2400" dirty="0"/>
              <a:t>zapewniający dostęp do informacji obejmujących następujące obszary tematyczne: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Monitoring obszarów lądowych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Zarządzanie kryzysowe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Bezpieczeństwo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Monitoring środowiska morskiego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Monitoring atmosfery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Dostosowanie się do zmian klimatu i łagodzenia ich skutków</a:t>
            </a:r>
          </a:p>
          <a:p>
            <a:pPr>
              <a:lnSpc>
                <a:spcPct val="90000"/>
              </a:lnSpc>
            </a:pPr>
            <a:r>
              <a:rPr lang="pl-PL" sz="2400" b="1" dirty="0">
                <a:solidFill>
                  <a:srgbClr val="0070C0"/>
                </a:solidFill>
              </a:rPr>
              <a:t>Komponent kosmiczny </a:t>
            </a:r>
            <a:r>
              <a:rPr lang="pl-PL" sz="2400" dirty="0"/>
              <a:t>zapewniający trwałe obserwacje z misji satelitarnych</a:t>
            </a:r>
          </a:p>
          <a:p>
            <a:pPr>
              <a:lnSpc>
                <a:spcPct val="90000"/>
              </a:lnSpc>
            </a:pPr>
            <a:r>
              <a:rPr lang="pl-PL" sz="2400" b="1" dirty="0">
                <a:solidFill>
                  <a:srgbClr val="0070C0"/>
                </a:solidFill>
              </a:rPr>
              <a:t>Komponent </a:t>
            </a:r>
            <a:r>
              <a:rPr lang="pl-PL" sz="2400" b="1" i="1" dirty="0" err="1">
                <a:solidFill>
                  <a:srgbClr val="0070C0"/>
                </a:solidFill>
              </a:rPr>
              <a:t>in-situ</a:t>
            </a:r>
            <a:r>
              <a:rPr lang="pl-PL" sz="2400" b="1" dirty="0">
                <a:solidFill>
                  <a:srgbClr val="0070C0"/>
                </a:solidFill>
              </a:rPr>
              <a:t> </a:t>
            </a:r>
            <a:r>
              <a:rPr lang="pl-PL" sz="2400" dirty="0"/>
              <a:t>zapewniający trwałe obserwacje z instalacji powietrznych, morskich oraz naziemnych</a:t>
            </a:r>
            <a:endParaRPr lang="en-US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Harmonogram wdrażania GMESu</a:t>
            </a:r>
            <a:endParaRPr lang="en-US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pl-PL" sz="2800" dirty="0"/>
              <a:t>2003-2006  	Programy ESA i 6 PR (200 </a:t>
            </a:r>
            <a:r>
              <a:rPr lang="pl-PL" sz="2800" dirty="0" err="1"/>
              <a:t>MEuro</a:t>
            </a:r>
            <a:r>
              <a:rPr lang="pl-PL" sz="2800" dirty="0"/>
              <a:t>)</a:t>
            </a:r>
          </a:p>
          <a:p>
            <a:r>
              <a:rPr lang="pl-PL" sz="2800" dirty="0"/>
              <a:t>2007-2013 	Program 7 PR + ESA + EEA (2 				</a:t>
            </a:r>
            <a:r>
              <a:rPr lang="pl-PL" sz="2800" dirty="0" err="1"/>
              <a:t>BEuro</a:t>
            </a:r>
            <a:r>
              <a:rPr lang="pl-PL" sz="2800" dirty="0"/>
              <a:t>)</a:t>
            </a:r>
          </a:p>
          <a:p>
            <a:r>
              <a:rPr lang="pl-PL" sz="2800" dirty="0"/>
              <a:t>2011-2013 	Początkowe operacje 						</a:t>
            </a:r>
            <a:r>
              <a:rPr lang="pl-PL" sz="2800" dirty="0" err="1"/>
              <a:t>GMESu</a:t>
            </a:r>
            <a:r>
              <a:rPr lang="pl-PL" sz="2800" dirty="0"/>
              <a:t> (GIO) +107 </a:t>
            </a:r>
            <a:r>
              <a:rPr lang="pl-PL" sz="2800" dirty="0" err="1"/>
              <a:t>MEuro</a:t>
            </a:r>
            <a:endParaRPr lang="pl-PL" sz="2800" dirty="0"/>
          </a:p>
          <a:p>
            <a:r>
              <a:rPr lang="pl-PL" sz="2800" dirty="0"/>
              <a:t>2014-2020	Pełna </a:t>
            </a:r>
            <a:r>
              <a:rPr lang="pl-PL" sz="2800" dirty="0" err="1"/>
              <a:t>operacjonalizacja</a:t>
            </a:r>
            <a:r>
              <a:rPr lang="pl-PL" sz="2800" dirty="0"/>
              <a:t> 					usług </a:t>
            </a:r>
            <a:r>
              <a:rPr lang="pl-PL" sz="2800" dirty="0" err="1"/>
              <a:t>GMESu</a:t>
            </a:r>
            <a:r>
              <a:rPr lang="pl-PL" sz="2800" dirty="0"/>
              <a:t> &gt; 1BEuro/rok</a:t>
            </a:r>
          </a:p>
          <a:p>
            <a:r>
              <a:rPr lang="pl-PL" sz="2800" dirty="0"/>
              <a:t>2021-2030	Druga dekada operacyjnego 				działania </a:t>
            </a:r>
            <a:r>
              <a:rPr lang="pl-PL" sz="2800" dirty="0" err="1"/>
              <a:t>GMESu</a:t>
            </a:r>
            <a:r>
              <a:rPr lang="pl-PL" sz="2800" dirty="0"/>
              <a:t> ???</a:t>
            </a:r>
            <a:endParaRPr lang="en-US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Komponent </a:t>
            </a:r>
            <a:r>
              <a:rPr lang="pl-PL" dirty="0" smtClean="0"/>
              <a:t>satelitarny GMES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dirty="0"/>
              <a:t>Seria satelitów </a:t>
            </a:r>
            <a:r>
              <a:rPr lang="pl-PL" sz="2800" dirty="0" err="1"/>
              <a:t>Sentinel</a:t>
            </a:r>
            <a:r>
              <a:rPr lang="pl-PL" sz="2800" dirty="0"/>
              <a:t> (kilka generacji)</a:t>
            </a:r>
          </a:p>
          <a:p>
            <a:pPr lvl="1"/>
            <a:r>
              <a:rPr lang="pl-PL" sz="2400" dirty="0" err="1"/>
              <a:t>Sentinel</a:t>
            </a:r>
            <a:r>
              <a:rPr lang="pl-PL" sz="2400" dirty="0"/>
              <a:t> 1 ; radarowy w </a:t>
            </a:r>
            <a:r>
              <a:rPr lang="pl-PL" sz="2400" dirty="0" err="1"/>
              <a:t>pasmie</a:t>
            </a:r>
            <a:r>
              <a:rPr lang="pl-PL" sz="2400" dirty="0"/>
              <a:t> C</a:t>
            </a:r>
          </a:p>
          <a:p>
            <a:pPr lvl="1"/>
            <a:r>
              <a:rPr lang="pl-PL" sz="2400" dirty="0" err="1"/>
              <a:t>Sentinel</a:t>
            </a:r>
            <a:r>
              <a:rPr lang="pl-PL" sz="2400" dirty="0"/>
              <a:t> 2 ; optyczny </a:t>
            </a:r>
            <a:r>
              <a:rPr lang="pl-PL" sz="2400" dirty="0" err="1"/>
              <a:t>wielospektralny</a:t>
            </a:r>
            <a:r>
              <a:rPr lang="pl-PL" sz="2400" dirty="0"/>
              <a:t> MR (&gt; 20 m)</a:t>
            </a:r>
          </a:p>
          <a:p>
            <a:pPr lvl="1"/>
            <a:r>
              <a:rPr lang="pl-PL" sz="2400" dirty="0" err="1"/>
              <a:t>Sentinel</a:t>
            </a:r>
            <a:r>
              <a:rPr lang="pl-PL" sz="2400" dirty="0"/>
              <a:t> 3 ; optyczny </a:t>
            </a:r>
            <a:r>
              <a:rPr lang="pl-PL" sz="2400" dirty="0" err="1"/>
              <a:t>wielospektralny</a:t>
            </a:r>
            <a:r>
              <a:rPr lang="pl-PL" sz="2400" dirty="0"/>
              <a:t> LR (&gt; 300  m)</a:t>
            </a:r>
          </a:p>
          <a:p>
            <a:pPr lvl="1"/>
            <a:r>
              <a:rPr lang="pl-PL" sz="2400" dirty="0" err="1"/>
              <a:t>Sentinel</a:t>
            </a:r>
            <a:r>
              <a:rPr lang="pl-PL" sz="2400" dirty="0"/>
              <a:t> 4 ; atmosferyczny, EUMETSAT MTG</a:t>
            </a:r>
          </a:p>
          <a:p>
            <a:pPr lvl="1"/>
            <a:r>
              <a:rPr lang="pl-PL" sz="2400" dirty="0" err="1"/>
              <a:t>Sentinel</a:t>
            </a:r>
            <a:r>
              <a:rPr lang="pl-PL" sz="2400" dirty="0"/>
              <a:t> 5 ; atmosferyczny, EUMETSAT </a:t>
            </a:r>
            <a:r>
              <a:rPr lang="pl-PL" sz="2400" dirty="0" err="1"/>
              <a:t>MetOp-SG</a:t>
            </a:r>
            <a:endParaRPr lang="pl-PL" sz="2400" dirty="0"/>
          </a:p>
          <a:p>
            <a:pPr lvl="1">
              <a:buFontTx/>
              <a:buNone/>
            </a:pPr>
            <a:endParaRPr lang="pl-PL" dirty="0"/>
          </a:p>
          <a:p>
            <a:pPr lvl="1">
              <a:buFontTx/>
              <a:buNone/>
            </a:pPr>
            <a:r>
              <a:rPr lang="pl-PL" dirty="0"/>
              <a:t>Satelity narodowe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Monitorowanie lądów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Mapy pokrycia terenu</a:t>
            </a: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430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Aktywność związana z przestrzenią kosmiczną</a:t>
            </a:r>
          </a:p>
        </p:txBody>
      </p:sp>
      <p:sp>
        <p:nvSpPr>
          <p:cNvPr id="4099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4A2EE-EE22-4146-980E-62F5D2F84590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pl-PL"/>
              <a:t>Monitorowanie lądów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525962"/>
          </a:xfrm>
        </p:spPr>
        <p:txBody>
          <a:bodyPr/>
          <a:lstStyle/>
          <a:p>
            <a:r>
              <a:rPr lang="pl-PL" dirty="0"/>
              <a:t>Atlas </a:t>
            </a:r>
            <a:r>
              <a:rPr lang="pl-PL" dirty="0" smtClean="0"/>
              <a:t>miejski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Dedykowany projekt PECS: </a:t>
            </a:r>
            <a:r>
              <a:rPr lang="pl-PL" dirty="0" err="1" smtClean="0"/>
              <a:t>UrbanSat</a:t>
            </a:r>
            <a:endParaRPr lang="en-US" dirty="0"/>
          </a:p>
        </p:txBody>
      </p:sp>
      <p:pic>
        <p:nvPicPr>
          <p:cNvPr id="4102" name="Picture 6" descr="pl001l_warsza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6589340" cy="4326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Monitorowanie lądów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Wysokorozdzielcza klasyfikacja pokrycia terenu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Zadanie </a:t>
            </a:r>
            <a:r>
              <a:rPr lang="pl-PL" sz="2400" dirty="0" err="1" smtClean="0"/>
              <a:t>SATChMo</a:t>
            </a:r>
            <a:r>
              <a:rPr lang="pl-PL" sz="2400" dirty="0" smtClean="0"/>
              <a:t> projektu geoland2: CBK, </a:t>
            </a:r>
            <a:r>
              <a:rPr lang="pl-PL" sz="2400" dirty="0" err="1" smtClean="0"/>
              <a:t>IGiK</a:t>
            </a:r>
            <a:r>
              <a:rPr lang="pl-PL" sz="2400" dirty="0" smtClean="0"/>
              <a:t> + 11 partnerów z UE; 114 zdjęć 1m –</a:t>
            </a:r>
            <a:r>
              <a:rPr lang="pl-PL" sz="2400" dirty="0" err="1" smtClean="0"/>
              <a:t>pixel</a:t>
            </a:r>
            <a:r>
              <a:rPr lang="pl-PL" sz="2400" dirty="0" smtClean="0"/>
              <a:t> z całej UE</a:t>
            </a:r>
          </a:p>
          <a:p>
            <a:endParaRPr lang="en-US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pic>
        <p:nvPicPr>
          <p:cNvPr id="7" name="Picture 3" descr="07830-cl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85" b="429"/>
          <a:stretch>
            <a:fillRect/>
          </a:stretch>
        </p:blipFill>
        <p:spPr bwMode="auto">
          <a:xfrm>
            <a:off x="1619672" y="2348880"/>
            <a:ext cx="381892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08775-cl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20" r="848" b="401"/>
          <a:stretch>
            <a:fillRect/>
          </a:stretch>
        </p:blipFill>
        <p:spPr bwMode="auto">
          <a:xfrm>
            <a:off x="5292080" y="2276872"/>
            <a:ext cx="3659832" cy="37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key-c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9350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4283968" y="587727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Włochy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668344" y="58772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Polska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Biznes związany z </a:t>
            </a:r>
            <a:r>
              <a:rPr lang="pl-PL" dirty="0" err="1" smtClean="0"/>
              <a:t>KOsmosem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4A2EE-EE22-4146-980E-62F5D2F84590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l-PL" dirty="0" smtClean="0"/>
              <a:t>Szanse i wyzwania dla polskich przedsiębiorców </a:t>
            </a:r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pl-PL" sz="2400" dirty="0" smtClean="0"/>
              <a:t>Szacowane przychody sektora związanego z nawigacją: 200 – 400 mld € w dekadzie 2020-2030</a:t>
            </a:r>
          </a:p>
          <a:p>
            <a:r>
              <a:rPr lang="pl-PL" sz="2400" dirty="0" smtClean="0"/>
              <a:t>Szacowana wartość rynku GMES (2020-2030): 30 mld €</a:t>
            </a:r>
          </a:p>
          <a:p>
            <a:r>
              <a:rPr lang="pl-PL" sz="2400" dirty="0" smtClean="0"/>
              <a:t>Multiplikacja obrotów: 1 $ zainwestowany w działalność kosmiczną przynosi od 4,8 $ (N) do 7 $ (USA) przychodów w działalności </a:t>
            </a:r>
            <a:r>
              <a:rPr lang="pl-PL" sz="2400" dirty="0" err="1" smtClean="0"/>
              <a:t>pozakosmicznej</a:t>
            </a:r>
            <a:endParaRPr lang="pl-PL" sz="2400" dirty="0" smtClean="0"/>
          </a:p>
          <a:p>
            <a:r>
              <a:rPr lang="pl-PL" sz="2400" dirty="0" smtClean="0"/>
              <a:t>Oszacowania dot. GMES: 1 € włożony w program przyniesie korzyści rzędu 10 €</a:t>
            </a:r>
          </a:p>
          <a:p>
            <a:r>
              <a:rPr lang="pl-PL" sz="2400" dirty="0" smtClean="0"/>
              <a:t>Bariery: </a:t>
            </a:r>
          </a:p>
          <a:p>
            <a:pPr lvl="1"/>
            <a:r>
              <a:rPr lang="pl-PL" sz="2000" dirty="0" smtClean="0"/>
              <a:t>wysoki poziom inwestycji początkowych w technologie i trening =&gt; program narodowy i współpraca z sektorem badawczym</a:t>
            </a:r>
          </a:p>
          <a:p>
            <a:pPr lvl="1"/>
            <a:r>
              <a:rPr lang="pl-PL" sz="2000" dirty="0" smtClean="0"/>
              <a:t>dostęp do najnowszych technologii =&gt; członkostwo PL w ESA</a:t>
            </a:r>
            <a:endParaRPr lang="en-US" sz="20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4A2EE-EE22-4146-980E-62F5D2F84590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dirty="0" smtClean="0"/>
          </a:p>
        </p:txBody>
      </p:sp>
      <p:sp>
        <p:nvSpPr>
          <p:cNvPr id="52227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52228" name="Picture 5" descr="Rosetta - earth flyby - survol ter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pole tekstowe 7"/>
          <p:cNvSpPr txBox="1">
            <a:spLocks noChangeArrowheads="1"/>
          </p:cNvSpPr>
          <p:nvPr/>
        </p:nvSpPr>
        <p:spPr bwMode="auto">
          <a:xfrm>
            <a:off x="395288" y="5661025"/>
            <a:ext cx="4752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i="1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4A2EE-EE22-4146-980E-62F5D2F84590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Fakty</a:t>
            </a:r>
            <a:endParaRPr lang="en-US" dirty="0" smtClean="0"/>
          </a:p>
        </p:txBody>
      </p:sp>
      <p:sp>
        <p:nvSpPr>
          <p:cNvPr id="5123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55 lat historii: pierwszy sztuczny satelita Ziemi – 1957 </a:t>
            </a:r>
            <a:r>
              <a:rPr lang="pl-PL" sz="2400" dirty="0" err="1" smtClean="0"/>
              <a:t>r</a:t>
            </a:r>
            <a:endParaRPr lang="pl-PL" sz="2400" dirty="0" smtClean="0"/>
          </a:p>
          <a:p>
            <a:pPr eaLnBrk="1" hangingPunct="1"/>
            <a:r>
              <a:rPr lang="pl-PL" sz="2400" dirty="0" smtClean="0"/>
              <a:t>Liczba satelitów na orbicie: około 1000 </a:t>
            </a:r>
          </a:p>
          <a:p>
            <a:pPr eaLnBrk="1" hangingPunct="1"/>
            <a:r>
              <a:rPr lang="pl-PL" sz="2400" dirty="0" smtClean="0"/>
              <a:t>Państwa zdolne do wynoszenia satelitów: USA, Rosja, ESA, Japonia, Chiny, Indie, Brazylia, Ukraina, Izrael</a:t>
            </a:r>
          </a:p>
          <a:p>
            <a:pPr eaLnBrk="1" hangingPunct="1"/>
            <a:r>
              <a:rPr lang="pl-PL" sz="2400" dirty="0" smtClean="0"/>
              <a:t>Roczne przychody światowego sektora kosmicznego: 280 mld $</a:t>
            </a:r>
          </a:p>
          <a:p>
            <a:pPr eaLnBrk="1" hangingPunct="1"/>
            <a:r>
              <a:rPr lang="pl-PL" sz="2400" dirty="0" smtClean="0"/>
              <a:t>Główne kierunki działalności: badania naukowe, eksploracja, ochrona infrastruktury kosmicznej, aplikacje: telekomunikacja, nawigacja, obserwacje Ziemi</a:t>
            </a:r>
          </a:p>
          <a:p>
            <a:pPr eaLnBrk="1" hangingPunct="1"/>
            <a:r>
              <a:rPr lang="pl-PL" sz="2400" dirty="0" smtClean="0"/>
              <a:t>Infrastruktura satelitarna jest integralną częścią globalnej cywilizacji – jesteśmy od niej zależni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26" name="Picture 2" descr="C:\Users\marekb\Documents\Sem. Gagarina - prezentacja\spu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1597249" cy="128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Europejska działalność kosmiczna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Europejska Agencja Kosmiczna: 19 członków (Rumunia od 2011), Polska stara się o członkostwo.</a:t>
            </a:r>
          </a:p>
          <a:p>
            <a:r>
              <a:rPr lang="pl-PL" sz="2400" dirty="0" smtClean="0"/>
              <a:t>Europejski budżet kosmiczny: około 7 mld Euro; Francja 1 800 mln, Niemcy 1 400 mln, Włochy 1 000 mln, </a:t>
            </a:r>
            <a:r>
              <a:rPr lang="pl-PL" sz="2400" dirty="0" err="1" smtClean="0"/>
              <a:t>Wlk</a:t>
            </a:r>
            <a:r>
              <a:rPr lang="pl-PL" sz="2400" dirty="0" smtClean="0"/>
              <a:t> Brytania 400 mln, Hiszpania 250 mln, Polska 20 </a:t>
            </a:r>
            <a:r>
              <a:rPr lang="pl-PL" sz="2400" dirty="0" err="1" smtClean="0"/>
              <a:t>mln</a:t>
            </a:r>
            <a:r>
              <a:rPr lang="pl-PL" sz="2400" dirty="0" smtClean="0"/>
              <a:t>.  </a:t>
            </a:r>
          </a:p>
          <a:p>
            <a:r>
              <a:rPr lang="pl-PL" sz="2400" dirty="0" smtClean="0"/>
              <a:t>Europejski Program Kosmiczny, Traktat Lizboński, aktywność kosmiczna jako źródło innowacyjności.</a:t>
            </a:r>
          </a:p>
          <a:p>
            <a:r>
              <a:rPr lang="pl-PL" sz="2400" dirty="0" smtClean="0"/>
              <a:t>Role głównych </a:t>
            </a:r>
            <a:r>
              <a:rPr lang="pl-PL" sz="2400" dirty="0" err="1" smtClean="0"/>
              <a:t>interesariuszy</a:t>
            </a:r>
            <a:r>
              <a:rPr lang="pl-PL" sz="2400" dirty="0" smtClean="0"/>
              <a:t>: KE – tworzenie strategii kosmicznej EU, finansowanie programów flagowych (Galileo, GMES) i badań; ESA – utrzymania i rozwój infrastruktury technicznej; państwa UE – programy narodowe (w tym wojskowe); EUMETSAT</a:t>
            </a:r>
          </a:p>
          <a:p>
            <a:endParaRPr lang="en-US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Polska w kosmosie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Pierwszy eksperyment rakietowy – 1972</a:t>
            </a:r>
          </a:p>
          <a:p>
            <a:r>
              <a:rPr lang="pl-PL" sz="2400" dirty="0" smtClean="0"/>
              <a:t>Przyrząd satelitarny: </a:t>
            </a:r>
            <a:r>
              <a:rPr lang="pl-PL" sz="2400" dirty="0" err="1" smtClean="0"/>
              <a:t>Interkosmos</a:t>
            </a:r>
            <a:r>
              <a:rPr lang="pl-PL" sz="2400" dirty="0" smtClean="0"/>
              <a:t> Kopernik 500 – 1975</a:t>
            </a:r>
          </a:p>
          <a:p>
            <a:r>
              <a:rPr lang="pl-PL" sz="2400" dirty="0" smtClean="0"/>
              <a:t>Powstanie CBK - 1977</a:t>
            </a:r>
          </a:p>
          <a:p>
            <a:r>
              <a:rPr lang="pl-PL" sz="2400" dirty="0" smtClean="0"/>
              <a:t>Lot gen. Hermaszewskiego – 1978</a:t>
            </a:r>
          </a:p>
          <a:p>
            <a:r>
              <a:rPr lang="pl-PL" sz="2400" dirty="0" smtClean="0"/>
              <a:t>Udział w misji ESA – 1990 (Cassini/Huygens)</a:t>
            </a:r>
          </a:p>
          <a:p>
            <a:r>
              <a:rPr lang="pl-PL" sz="2400" dirty="0" smtClean="0"/>
              <a:t>Umowa PECS z ESA - 2008</a:t>
            </a:r>
          </a:p>
          <a:p>
            <a:r>
              <a:rPr lang="pl-PL" sz="2400" dirty="0" smtClean="0"/>
              <a:t>Pierwszy polski satelita - 2012 (</a:t>
            </a:r>
            <a:r>
              <a:rPr lang="pl-PL" sz="2400" dirty="0" err="1" smtClean="0"/>
              <a:t>PWSat</a:t>
            </a:r>
            <a:r>
              <a:rPr lang="pl-PL" sz="2400" dirty="0" smtClean="0"/>
              <a:t>)</a:t>
            </a:r>
          </a:p>
          <a:p>
            <a:r>
              <a:rPr lang="pl-PL" sz="2400" dirty="0" smtClean="0"/>
              <a:t>Rozwinięty sektor badawczo-rozwojowy: CBK, PW, CAMK, </a:t>
            </a:r>
            <a:r>
              <a:rPr lang="pl-PL" sz="2400" dirty="0" err="1" smtClean="0"/>
              <a:t>PWr</a:t>
            </a:r>
            <a:r>
              <a:rPr lang="pl-PL" sz="2400" dirty="0" smtClean="0"/>
              <a:t>, </a:t>
            </a:r>
            <a:r>
              <a:rPr lang="pl-PL" sz="2400" dirty="0" err="1" smtClean="0"/>
              <a:t>IGiK</a:t>
            </a:r>
            <a:r>
              <a:rPr lang="pl-PL" sz="2400" dirty="0" smtClean="0"/>
              <a:t>, WAT, ….</a:t>
            </a:r>
          </a:p>
          <a:p>
            <a:r>
              <a:rPr lang="pl-PL" sz="2400" dirty="0" smtClean="0"/>
              <a:t>Około 50 firm ocenianych przez ESA jako część przemysłowa polskiego sektora kosmicznego (2012)</a:t>
            </a:r>
          </a:p>
          <a:p>
            <a:endParaRPr lang="en-US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PROGRamy</a:t>
            </a:r>
            <a:r>
              <a:rPr lang="pl-PL" dirty="0" smtClean="0"/>
              <a:t> Europejskie</a:t>
            </a:r>
            <a:endParaRPr lang="en-US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Programy europejskie: ESA</a:t>
            </a:r>
          </a:p>
        </p:txBody>
      </p:sp>
      <p:sp>
        <p:nvSpPr>
          <p:cNvPr id="8195" name="Symbol zastępczy zawartości 4"/>
          <p:cNvSpPr>
            <a:spLocks noGrp="1"/>
          </p:cNvSpPr>
          <p:nvPr>
            <p:ph idx="1"/>
          </p:nvPr>
        </p:nvSpPr>
        <p:spPr>
          <a:xfrm>
            <a:off x="428625" y="1428750"/>
            <a:ext cx="8228013" cy="4524375"/>
          </a:xfrm>
        </p:spPr>
        <p:txBody>
          <a:bodyPr/>
          <a:lstStyle/>
          <a:p>
            <a:r>
              <a:rPr lang="pl-PL" smtClean="0"/>
              <a:t>Struktura wydatków ESA (budżet 3 mld €)</a:t>
            </a:r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sz="2800" smtClean="0"/>
              <a:t>Proporcja ESA/programy narodowe = 55/45</a:t>
            </a: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143125"/>
            <a:ext cx="64293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Łańcuch przychodów 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196752"/>
            <a:ext cx="6350603" cy="5025156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Programy europejskie: Galileo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pl-PL" sz="2400" dirty="0" smtClean="0"/>
              <a:t>Rozpoczęty w 1995</a:t>
            </a:r>
          </a:p>
          <a:p>
            <a:r>
              <a:rPr lang="pl-PL" sz="2400" dirty="0" smtClean="0"/>
              <a:t>Pierwszy flagowy program europejskiego programu kosmicznego</a:t>
            </a:r>
          </a:p>
          <a:p>
            <a:r>
              <a:rPr lang="pl-PL" sz="2400" dirty="0" smtClean="0"/>
              <a:t>30 satelitów z zegarami atomowymi na pokładzie, 2 satelity na orbicie</a:t>
            </a:r>
          </a:p>
          <a:p>
            <a:r>
              <a:rPr lang="pl-PL" sz="2400" dirty="0" smtClean="0"/>
              <a:t>Duży segment naziemny: utrzymanie precyzyjnej skali czasu, kontrola satelitów, wyznaczanie orbit i propagacji sygnału </a:t>
            </a:r>
          </a:p>
          <a:p>
            <a:r>
              <a:rPr lang="pl-PL" sz="2400" dirty="0" smtClean="0"/>
              <a:t>EGNOS: europejski system korzystający z GPS i poprawiający jego dokładność </a:t>
            </a:r>
          </a:p>
          <a:p>
            <a:r>
              <a:rPr lang="pl-PL" sz="2400" dirty="0" smtClean="0"/>
              <a:t>Resort wiodący w Polsce: Min Cyfryzacji i Informatyzacji</a:t>
            </a:r>
          </a:p>
          <a:p>
            <a:endParaRPr lang="en-US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 maja 2012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Przedsiębiorco, korzystaj z technik kosmicznych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DDE9-F6B6-429F-984F-5914721B94BE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1177</Words>
  <Application>Microsoft Macintosh PowerPoint</Application>
  <PresentationFormat>On-screen Show (4:3)</PresentationFormat>
  <Paragraphs>182</Paragraphs>
  <Slides>25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Projekt domyślny</vt:lpstr>
      <vt:lpstr>CorelPhotoPaint.Image.11</vt:lpstr>
      <vt:lpstr>Slide 1</vt:lpstr>
      <vt:lpstr>Aktywność związana z przestrzenią kosmiczną</vt:lpstr>
      <vt:lpstr>Fakty</vt:lpstr>
      <vt:lpstr>Europejska działalność kosmiczna</vt:lpstr>
      <vt:lpstr>Polska w kosmosie</vt:lpstr>
      <vt:lpstr>PROGRamy Europejskie</vt:lpstr>
      <vt:lpstr>Programy europejskie: ESA</vt:lpstr>
      <vt:lpstr>Łańcuch przychodów </vt:lpstr>
      <vt:lpstr>Programy europejskie: Galileo</vt:lpstr>
      <vt:lpstr>Usługi Galileo</vt:lpstr>
      <vt:lpstr>Nowe technologie: PPP</vt:lpstr>
      <vt:lpstr>Polskie odbiorniki transferu czasu</vt:lpstr>
      <vt:lpstr>Slide 13</vt:lpstr>
      <vt:lpstr>Programy europejskie: GMES</vt:lpstr>
      <vt:lpstr>Z dokumentów KE …</vt:lpstr>
      <vt:lpstr>Struktura programu GMES</vt:lpstr>
      <vt:lpstr>Harmonogram wdrażania GMESu</vt:lpstr>
      <vt:lpstr>Komponent satelitarny GMES</vt:lpstr>
      <vt:lpstr>Monitorowanie lądów</vt:lpstr>
      <vt:lpstr>Monitorowanie lądów</vt:lpstr>
      <vt:lpstr>Monitorowanie lądów</vt:lpstr>
      <vt:lpstr>Wysokorozdzielcza klasyfikacja pokrycia terenu</vt:lpstr>
      <vt:lpstr>Biznes związany z KOsmosem</vt:lpstr>
      <vt:lpstr>Szanse i wyzwania dla polskich przedsiębiorców </vt:lpstr>
      <vt:lpstr>Slide 25</vt:lpstr>
    </vt:vector>
  </TitlesOfParts>
  <Company>CBK 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CBK PAN</dc:creator>
  <cp:lastModifiedBy>biuro UNICORN</cp:lastModifiedBy>
  <cp:revision>26</cp:revision>
  <dcterms:created xsi:type="dcterms:W3CDTF">2012-05-10T11:41:58Z</dcterms:created>
  <dcterms:modified xsi:type="dcterms:W3CDTF">2012-05-10T11:44:41Z</dcterms:modified>
</cp:coreProperties>
</file>